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2" r:id="rId6"/>
    <p:sldId id="263" r:id="rId7"/>
    <p:sldId id="271" r:id="rId8"/>
    <p:sldId id="274" r:id="rId9"/>
    <p:sldId id="275" r:id="rId10"/>
    <p:sldId id="276" r:id="rId11"/>
    <p:sldId id="277" r:id="rId12"/>
    <p:sldId id="272" r:id="rId13"/>
    <p:sldId id="273" r:id="rId14"/>
    <p:sldId id="264" r:id="rId15"/>
    <p:sldId id="265" r:id="rId16"/>
    <p:sldId id="266" r:id="rId17"/>
  </p:sldIdLst>
  <p:sldSz cx="18288000" cy="10287000"/>
  <p:notesSz cx="6858000" cy="9144000"/>
  <p:embeddedFontLst>
    <p:embeddedFont>
      <p:font typeface="210 디딤고딕" panose="020B0600000101010101" charset="-127"/>
      <p:regular r:id="rId19"/>
    </p:embeddedFont>
    <p:embeddedFont>
      <p:font typeface="210 디딤고딕 Light" panose="020B0600000101010101" charset="-127"/>
      <p:regular r:id="rId20"/>
    </p:embeddedFont>
    <p:embeddedFont>
      <p:font typeface="마카롱" panose="020B0600000101010101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S" initials="G" lastIdx="1" clrIdx="0">
    <p:extLst>
      <p:ext uri="{19B8F6BF-5375-455C-9EA6-DF929625EA0E}">
        <p15:presenceInfo xmlns:p15="http://schemas.microsoft.com/office/powerpoint/2012/main" userId="GR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60"/>
    <a:srgbClr val="FFF8DE"/>
    <a:srgbClr val="F7F9A5"/>
    <a:srgbClr val="EAE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4000" autoAdjust="0"/>
  </p:normalViewPr>
  <p:slideViewPr>
    <p:cSldViewPr>
      <p:cViewPr varScale="1">
        <p:scale>
          <a:sx n="43" d="100"/>
          <a:sy n="43" d="100"/>
        </p:scale>
        <p:origin x="69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BF52F-24EB-436F-839B-D145E681F458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413DA-C615-4158-A516-778E0EC76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006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Mediclick</a:t>
            </a:r>
            <a:r>
              <a:rPr lang="en-US" altLang="ko-KR" dirty="0"/>
              <a:t> </a:t>
            </a:r>
            <a:r>
              <a:rPr lang="ko-KR" altLang="en-US" dirty="0"/>
              <a:t>프로젝트 발표를 시작하겠습니다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755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화살표 내에 내용 모두 </a:t>
            </a:r>
            <a:r>
              <a:rPr lang="ko-KR" altLang="en-US" dirty="0" err="1"/>
              <a:t>읽어주시고</a:t>
            </a:r>
            <a:r>
              <a:rPr lang="en-US" altLang="ko-KR" dirty="0"/>
              <a:t>, </a:t>
            </a:r>
            <a:r>
              <a:rPr lang="ko-KR" altLang="en-US" dirty="0"/>
              <a:t>코드 뜨면 코드에 대한 설명도 간략히 해주시면 감사하겠습니다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510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화살표 내에 내용 모두 </a:t>
            </a:r>
            <a:r>
              <a:rPr lang="ko-KR" altLang="en-US" dirty="0" err="1"/>
              <a:t>읽어주시고</a:t>
            </a:r>
            <a:r>
              <a:rPr lang="en-US" altLang="ko-KR" dirty="0"/>
              <a:t>, </a:t>
            </a:r>
            <a:r>
              <a:rPr lang="ko-KR" altLang="en-US" dirty="0"/>
              <a:t>코드 뜨면 코드에 대한 설명도 간략히 해주시면 감사하겠습니다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29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 현황 조회 페이지에서는 예약 상태에 취소 버튼 </a:t>
            </a:r>
            <a:r>
              <a:rPr lang="ko-KR" altLang="en-US" dirty="0" err="1"/>
              <a:t>클릭시</a:t>
            </a:r>
            <a:r>
              <a:rPr lang="ko-KR" altLang="en-US" dirty="0"/>
              <a:t> 예약이 취소 되도록 기능을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68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설명한 기능들을 영상으로 보여드리도록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967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위에 세 개는 우리가 이번 프로젝트 하면서 발전한 점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새로운 코드의 적극적인 활용을 통한 차별화 된 기능 </a:t>
            </a:r>
            <a:r>
              <a:rPr lang="en-US" altLang="ko-KR" dirty="0"/>
              <a:t>? </a:t>
            </a:r>
            <a:r>
              <a:rPr lang="ko-KR" altLang="en-US" dirty="0"/>
              <a:t>새로운 코드를 활용한 기능이 어떤 건지</a:t>
            </a:r>
            <a:r>
              <a:rPr lang="en-US" altLang="ko-KR" dirty="0"/>
              <a:t>??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리액트</a:t>
            </a:r>
            <a:r>
              <a:rPr lang="ko-KR" altLang="en-US" dirty="0"/>
              <a:t> 캘린더 라이브러리 사용해서 기능 구현 </a:t>
            </a:r>
            <a:r>
              <a:rPr lang="en-US" altLang="ko-KR" dirty="0"/>
              <a:t>2. </a:t>
            </a:r>
            <a:r>
              <a:rPr lang="ko-KR" altLang="en-US" dirty="0"/>
              <a:t>버튼 비활성화 기능 구현 </a:t>
            </a:r>
            <a:r>
              <a:rPr lang="en-US" altLang="ko-KR" dirty="0"/>
              <a:t>3. </a:t>
            </a:r>
            <a:r>
              <a:rPr lang="ko-KR" altLang="en-US" dirty="0"/>
              <a:t>메인 홈에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활용했다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밑에 거는 추후 이 프로젝트를 어떻게 진행할 예정인지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목차를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첫째 그룹 소개</a:t>
            </a:r>
            <a:endParaRPr lang="en-US" altLang="ko-KR" dirty="0"/>
          </a:p>
          <a:p>
            <a:r>
              <a:rPr lang="ko-KR" altLang="en-US" dirty="0"/>
              <a:t>둘째 프로젝트 소개</a:t>
            </a:r>
            <a:endParaRPr lang="en-US" altLang="ko-KR" dirty="0"/>
          </a:p>
          <a:p>
            <a:r>
              <a:rPr lang="ko-KR" altLang="en-US" dirty="0"/>
              <a:t>셋째 프로젝트 진행</a:t>
            </a:r>
            <a:endParaRPr lang="en-US" altLang="ko-KR" dirty="0"/>
          </a:p>
          <a:p>
            <a:r>
              <a:rPr lang="ko-KR" altLang="en-US" dirty="0"/>
              <a:t>넷째 프로젝트 성과</a:t>
            </a:r>
            <a:endParaRPr lang="en-US" altLang="ko-KR" dirty="0"/>
          </a:p>
          <a:p>
            <a:r>
              <a:rPr lang="ko-KR" altLang="en-US" dirty="0"/>
              <a:t>다섯째 프로젝트 발전 방향</a:t>
            </a:r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Q&amp;A </a:t>
            </a:r>
            <a:r>
              <a:rPr lang="ko-KR" altLang="en-US" dirty="0"/>
              <a:t>까지 준비되어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241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프로젝트 작업인 실시간 예약 화면 기능 구현 파트를 네 개로 나누기 애매해</a:t>
            </a:r>
            <a:r>
              <a:rPr lang="en-US" altLang="ko-KR" dirty="0"/>
              <a:t>, </a:t>
            </a:r>
            <a:r>
              <a:rPr lang="ko-KR" altLang="en-US" dirty="0"/>
              <a:t>김현경</a:t>
            </a:r>
            <a:r>
              <a:rPr lang="en-US" altLang="ko-KR" dirty="0"/>
              <a:t>, </a:t>
            </a:r>
            <a:r>
              <a:rPr lang="ko-KR" altLang="en-US" dirty="0"/>
              <a:t>유지현씨 두 분께서 실시간 예약 화면 기능 구현에 필요한 작업을 하셨고</a:t>
            </a:r>
            <a:br>
              <a:rPr lang="en-US" altLang="ko-KR" dirty="0"/>
            </a:br>
            <a:r>
              <a:rPr lang="ko-KR" altLang="en-US" dirty="0"/>
              <a:t>다른 두 분께서는 이번 발표에서는 </a:t>
            </a:r>
            <a:r>
              <a:rPr lang="ko-KR" altLang="en-US" dirty="0" err="1"/>
              <a:t>소개드리지</a:t>
            </a:r>
            <a:r>
              <a:rPr lang="ko-KR" altLang="en-US" dirty="0"/>
              <a:t> 않지만 실시간 예약 화면 기능을 하기 위해 필요한 페이지를 구현하셨습니다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따라서 메인 기능 제외 작업한 내용물이 </a:t>
            </a:r>
            <a:r>
              <a:rPr lang="en-US" altLang="ko-KR" dirty="0"/>
              <a:t>1</a:t>
            </a:r>
            <a:r>
              <a:rPr lang="ko-KR" altLang="en-US" dirty="0"/>
              <a:t>차 발표에 소개되지 않는 점 양해 부탁드립니다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138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</a:t>
            </a:r>
            <a:r>
              <a:rPr lang="en-US" altLang="ko-KR" dirty="0" err="1"/>
              <a:t>Mediclick</a:t>
            </a:r>
            <a:r>
              <a:rPr lang="en-US" altLang="ko-KR" dirty="0"/>
              <a:t> </a:t>
            </a:r>
            <a:r>
              <a:rPr lang="ko-KR" altLang="en-US" dirty="0"/>
              <a:t>프로젝트는 </a:t>
            </a:r>
            <a:r>
              <a:rPr lang="ko-KR" altLang="en-US" dirty="0" err="1"/>
              <a:t>암센터</a:t>
            </a:r>
            <a:r>
              <a:rPr lang="ko-KR" altLang="en-US" dirty="0"/>
              <a:t> 홈페이지에서 실시간으로 예약을 가능하도록 하는 데에 초점을 맞추어 진행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실시간 예약 화면 구현을 주제로 선정한 이유는 기능을 구현하면서 새로운 코드를 접할 수 있다는 점이 우선 순위였으며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또한 이 주제에서 로그인과 같은 권한 기능 등 해당 페이지를 모두 구현하는 방향으로 배울 점이 많다고 생각하여 이 주제를 선정하게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 </a:t>
            </a:r>
            <a:r>
              <a:rPr lang="en-US" altLang="ko-KR" dirty="0"/>
              <a:t>1</a:t>
            </a:r>
            <a:r>
              <a:rPr lang="ko-KR" altLang="en-US" dirty="0"/>
              <a:t>차 프로젝트의 목표는 실시간 예약 기능 구현 및 예약 현황 조회 기능 등이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사용자는 실시간 진료 예약과 사용자 예약 현황 조회 페이지 구현 및 예약 취소 기능을 사용할 수 있도록 개발하였습니다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관리자는 예약 현황 스케줄 조회 기능 및 예약 취소 기능을 사용할 수 있도록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34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진행 과정입니다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사전 기획 및 데이터 수집을 하였고</a:t>
            </a:r>
            <a:r>
              <a:rPr lang="en-US" altLang="ko-KR" dirty="0"/>
              <a:t> </a:t>
            </a:r>
            <a:r>
              <a:rPr lang="ko-KR" altLang="en-US" dirty="0"/>
              <a:t>그 후</a:t>
            </a:r>
            <a:r>
              <a:rPr lang="en-US" altLang="ko-KR" dirty="0"/>
              <a:t>,</a:t>
            </a:r>
            <a:r>
              <a:rPr lang="ko-KR" altLang="en-US" dirty="0"/>
              <a:t> 모델링 작업과 서비스 기능 구축을 하였습니다</a:t>
            </a:r>
            <a:r>
              <a:rPr lang="en-US" altLang="ko-KR" dirty="0"/>
              <a:t>. </a:t>
            </a:r>
            <a:r>
              <a:rPr lang="ko-KR" altLang="en-US" dirty="0"/>
              <a:t>마지막으로 실행 및 마무리 작업을 완료하였습니다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0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그냥 대충</a:t>
            </a:r>
            <a:r>
              <a:rPr lang="en-US" altLang="ko-KR" dirty="0"/>
              <a:t>? </a:t>
            </a:r>
            <a:r>
              <a:rPr lang="ko-KR" altLang="en-US" dirty="0"/>
              <a:t>읽으시면 될 거 같아요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388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화살표 내에 내용 모두 </a:t>
            </a:r>
            <a:r>
              <a:rPr lang="ko-KR" altLang="en-US" dirty="0" err="1"/>
              <a:t>읽어주시고</a:t>
            </a:r>
            <a:r>
              <a:rPr lang="en-US" altLang="ko-KR" dirty="0"/>
              <a:t>, </a:t>
            </a:r>
            <a:r>
              <a:rPr lang="ko-KR" altLang="en-US" dirty="0"/>
              <a:t>코드 뜨면 코드에 대한 설명도 간략히 해주시면 감사하겠습니다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622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화살표 내에 내용 모두 </a:t>
            </a:r>
            <a:r>
              <a:rPr lang="ko-KR" altLang="en-US" dirty="0" err="1"/>
              <a:t>읽어주시고</a:t>
            </a:r>
            <a:r>
              <a:rPr lang="en-US" altLang="ko-KR" dirty="0"/>
              <a:t>, </a:t>
            </a:r>
            <a:r>
              <a:rPr lang="ko-KR" altLang="en-US" dirty="0"/>
              <a:t>코드 뜨면 코드에 대한 설명도 간략히 해주시면 감사하겠습니다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705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화살표 내에 내용 모두 </a:t>
            </a:r>
            <a:r>
              <a:rPr lang="ko-KR" altLang="en-US" dirty="0" err="1"/>
              <a:t>읽어주시고</a:t>
            </a:r>
            <a:r>
              <a:rPr lang="en-US" altLang="ko-KR" dirty="0"/>
              <a:t>, </a:t>
            </a:r>
            <a:r>
              <a:rPr lang="ko-KR" altLang="en-US" dirty="0"/>
              <a:t>코드 뜨면 코드에 대한 설명도 간략히 해주시면 감사하겠습니다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6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38401" y="3429570"/>
            <a:ext cx="13487398" cy="3253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028"/>
              </a:lnSpc>
            </a:pPr>
            <a:r>
              <a:rPr lang="en-US" sz="100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MEDICLICK </a:t>
            </a:r>
            <a:r>
              <a:rPr lang="en-US" sz="10099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endParaRPr lang="en-US" sz="10099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  <a:p>
            <a:pPr algn="ctr">
              <a:lnSpc>
                <a:spcPts val="13028"/>
              </a:lnSpc>
            </a:pPr>
            <a:r>
              <a:rPr lang="en-US" sz="10099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프레젠테이션</a:t>
            </a:r>
            <a:endParaRPr lang="en-US" sz="10099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27389" y="8527797"/>
            <a:ext cx="3173888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그린컴퓨터 아카데미 / 2조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06704" y="8527797"/>
            <a:ext cx="3016821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 잘하조? - 제 1 PPT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 잘하조?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H="1" flipV="1">
            <a:off x="7189879" y="8603997"/>
            <a:ext cx="0" cy="312039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H="1" flipV="1">
            <a:off x="10669583" y="8603997"/>
            <a:ext cx="0" cy="312039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0964858" y="8527797"/>
            <a:ext cx="2542085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실시간 예약 화면 구현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  <a:blipFill>
            <a:blip r:embed="rId3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grpFill/>
            <a:ln w="19050"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7CE069D0-6D97-4C4A-AD3B-4AD2308669AC}"/>
              </a:ext>
            </a:extLst>
          </p:cNvPr>
          <p:cNvSpPr/>
          <p:nvPr/>
        </p:nvSpPr>
        <p:spPr>
          <a:xfrm>
            <a:off x="609600" y="7521189"/>
            <a:ext cx="4038600" cy="1636705"/>
          </a:xfrm>
          <a:prstGeom prst="wedgeRoundRectCallout">
            <a:avLst>
              <a:gd name="adj1" fmla="val 91717"/>
              <a:gd name="adj2" fmla="val -50403"/>
              <a:gd name="adj3" fmla="val 16667"/>
            </a:avLst>
          </a:prstGeom>
          <a:solidFill>
            <a:srgbClr val="FFD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이미 예약 되어 있는 시간대는 </a:t>
            </a:r>
            <a:br>
              <a:rPr lang="en-US" altLang="ko-KR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</a:b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버튼 비활성화</a:t>
            </a:r>
            <a:endParaRPr lang="en-US" altLang="ko-KR" sz="2000" dirty="0">
              <a:solidFill>
                <a:sysClr val="windowText" lastClr="0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예약 시간 </a:t>
            </a:r>
            <a:r>
              <a:rPr lang="ko-KR" altLang="en-US" sz="2000" dirty="0" err="1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선택시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000" dirty="0" err="1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예약시간란에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 선택한 시간 자동 등록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950AF1F-E474-4EEF-BCFD-F54B3FF223AA}"/>
              </a:ext>
            </a:extLst>
          </p:cNvPr>
          <p:cNvSpPr txBox="1"/>
          <p:nvPr/>
        </p:nvSpPr>
        <p:spPr>
          <a:xfrm>
            <a:off x="13320327" y="268451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잘하조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477F3C0-9CCC-4732-BFD5-CF004CAC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10" y="462570"/>
            <a:ext cx="7826115" cy="643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902988C-BDC6-4632-889D-EE62BBAE0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7734300"/>
            <a:ext cx="6096000" cy="206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B869D17-D63E-46B2-9D9C-4CDD5599E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918" y="1721871"/>
            <a:ext cx="6096000" cy="551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53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  <a:blipFill>
            <a:blip r:embed="rId3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grpFill/>
            <a:ln w="19050"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700092D4-14D3-4F72-82B2-6BCEDE9394FB}"/>
              </a:ext>
            </a:extLst>
          </p:cNvPr>
          <p:cNvSpPr/>
          <p:nvPr/>
        </p:nvSpPr>
        <p:spPr>
          <a:xfrm flipH="1">
            <a:off x="14843511" y="5053086"/>
            <a:ext cx="1905000" cy="875977"/>
          </a:xfrm>
          <a:prstGeom prst="wedgeRoundRectCallout">
            <a:avLst>
              <a:gd name="adj1" fmla="val 118105"/>
              <a:gd name="adj2" fmla="val -189863"/>
              <a:gd name="adj3" fmla="val 16667"/>
            </a:avLst>
          </a:prstGeom>
          <a:solidFill>
            <a:srgbClr val="FFD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err="1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로그인시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 회원 정보 자동 입력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76E88F99-F0B3-4B60-BF79-257CB0108FFD}"/>
              </a:ext>
            </a:extLst>
          </p:cNvPr>
          <p:cNvSpPr/>
          <p:nvPr/>
        </p:nvSpPr>
        <p:spPr>
          <a:xfrm>
            <a:off x="12192000" y="8322873"/>
            <a:ext cx="5992735" cy="1636705"/>
          </a:xfrm>
          <a:prstGeom prst="wedgeRoundRectCallout">
            <a:avLst>
              <a:gd name="adj1" fmla="val -41052"/>
              <a:gd name="adj2" fmla="val -75451"/>
              <a:gd name="adj3" fmla="val 16667"/>
            </a:avLst>
          </a:prstGeom>
          <a:solidFill>
            <a:srgbClr val="FFD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1. 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비회원 예약하기 버튼 </a:t>
            </a:r>
            <a:r>
              <a:rPr lang="ko-KR" altLang="en-US" sz="2000" dirty="0" err="1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클릭시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000" dirty="0" err="1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로그인화면으로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 이동</a:t>
            </a:r>
            <a:endParaRPr lang="en-US" altLang="ko-KR" sz="2000" dirty="0">
              <a:solidFill>
                <a:sysClr val="windowText" lastClr="0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en-US" altLang="ko-KR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2. 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예약내용에 증상 제외</a:t>
            </a:r>
            <a:br>
              <a:rPr lang="en-US" altLang="ko-KR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</a:br>
            <a:r>
              <a:rPr lang="en-US" altLang="ko-KR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    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빈 값이 있을 때 예약 등록 불가</a:t>
            </a:r>
            <a:endParaRPr lang="en-US" altLang="ko-KR" sz="2000" dirty="0">
              <a:solidFill>
                <a:sysClr val="windowText" lastClr="0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en-US" altLang="ko-KR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3. 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예약 확정 후 예약 확인 화면으로 이동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950AF1F-E474-4EEF-BCFD-F54B3FF223AA}"/>
              </a:ext>
            </a:extLst>
          </p:cNvPr>
          <p:cNvSpPr txBox="1"/>
          <p:nvPr/>
        </p:nvSpPr>
        <p:spPr>
          <a:xfrm>
            <a:off x="13320327" y="268451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잘하조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596F0AD-12C6-494F-A22E-827B6F861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001327"/>
            <a:ext cx="7074243" cy="356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9209ACC-5D52-498E-8A6A-0742C0CB2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753213"/>
            <a:ext cx="8229600" cy="545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84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820501"/>
            <a:ext cx="16431386" cy="8465171"/>
            <a:chOff x="0" y="-47625"/>
            <a:chExt cx="4327608" cy="22295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chemeClr val="tx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7">
            <a:extLst>
              <a:ext uri="{FF2B5EF4-FFF2-40B4-BE49-F238E27FC236}">
                <a16:creationId xmlns:a16="http://schemas.microsoft.com/office/drawing/2014/main" id="{8B6F6509-46CF-40A6-873C-DA42FCB4F2D8}"/>
              </a:ext>
            </a:extLst>
          </p:cNvPr>
          <p:cNvSpPr txBox="1"/>
          <p:nvPr/>
        </p:nvSpPr>
        <p:spPr>
          <a:xfrm>
            <a:off x="13320327" y="268451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잘하조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11614B-1116-4E07-B58C-CBD84C138EA8}"/>
              </a:ext>
            </a:extLst>
          </p:cNvPr>
          <p:cNvSpPr txBox="1"/>
          <p:nvPr/>
        </p:nvSpPr>
        <p:spPr>
          <a:xfrm>
            <a:off x="3429000" y="562235"/>
            <a:ext cx="406974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210 디딤고딕" panose="020B0600000101010101" charset="-127"/>
                <a:ea typeface="210 디딤고딕" panose="020B0600000101010101" charset="-127"/>
              </a:rPr>
              <a:t>사용자</a:t>
            </a:r>
            <a:r>
              <a:rPr lang="en-US" altLang="ko-KR" sz="23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300" dirty="0">
                <a:latin typeface="210 디딤고딕" panose="020B0600000101010101" charset="-127"/>
                <a:ea typeface="210 디딤고딕" panose="020B0600000101010101" charset="-127"/>
              </a:rPr>
              <a:t>예약 현황 조회 페이지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0A5674-47CA-497A-A272-D44E2FDF7F6A}"/>
              </a:ext>
            </a:extLst>
          </p:cNvPr>
          <p:cNvSpPr txBox="1"/>
          <p:nvPr/>
        </p:nvSpPr>
        <p:spPr>
          <a:xfrm>
            <a:off x="11333404" y="562235"/>
            <a:ext cx="383688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210 디딤고딕" panose="020B0600000101010101" charset="-127"/>
                <a:ea typeface="210 디딤고딕" panose="020B0600000101010101" charset="-127"/>
              </a:rPr>
              <a:t>관리자</a:t>
            </a:r>
            <a:r>
              <a:rPr lang="en-US" altLang="ko-KR" sz="23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300" dirty="0">
                <a:latin typeface="210 디딤고딕" panose="020B0600000101010101" charset="-127"/>
                <a:ea typeface="210 디딤고딕" panose="020B0600000101010101" charset="-127"/>
              </a:rPr>
              <a:t>예약 현황 조회 페이지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B8B0DE-8107-4BB9-B204-A6BCDD3061AE}"/>
              </a:ext>
            </a:extLst>
          </p:cNvPr>
          <p:cNvSpPr/>
          <p:nvPr/>
        </p:nvSpPr>
        <p:spPr>
          <a:xfrm>
            <a:off x="928303" y="1001325"/>
            <a:ext cx="8215691" cy="8284346"/>
          </a:xfrm>
          <a:prstGeom prst="rect">
            <a:avLst/>
          </a:prstGeom>
          <a:blipFill dpi="0" rotWithShape="1">
            <a:blip r:embed="rId3"/>
            <a:srcRect/>
            <a:stretch>
              <a:fillRect l="-4000" t="-4000" r="-4000" b="-4000"/>
            </a:stretch>
          </a:blipFill>
          <a:ln>
            <a:solidFill>
              <a:srgbClr val="FFDF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07742EB-F420-44A0-A3A2-C10835F6ECE5}"/>
              </a:ext>
            </a:extLst>
          </p:cNvPr>
          <p:cNvSpPr/>
          <p:nvPr/>
        </p:nvSpPr>
        <p:spPr>
          <a:xfrm>
            <a:off x="9143998" y="1001325"/>
            <a:ext cx="8215691" cy="8284346"/>
          </a:xfrm>
          <a:prstGeom prst="rect">
            <a:avLst/>
          </a:prstGeom>
          <a:blipFill dpi="0" rotWithShape="1">
            <a:blip r:embed="rId4"/>
            <a:srcRect/>
            <a:stretch>
              <a:fillRect l="-4000" t="-4000" r="-4000" b="-4000"/>
            </a:stretch>
          </a:blipFill>
          <a:ln>
            <a:solidFill>
              <a:srgbClr val="FFDF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26" name="말풍선: 모서리가 둥근 사각형 25">
            <a:extLst>
              <a:ext uri="{FF2B5EF4-FFF2-40B4-BE49-F238E27FC236}">
                <a16:creationId xmlns:a16="http://schemas.microsoft.com/office/drawing/2014/main" id="{FBB8D115-A64B-471A-96CD-FC38D8B2DFF9}"/>
              </a:ext>
            </a:extLst>
          </p:cNvPr>
          <p:cNvSpPr/>
          <p:nvPr/>
        </p:nvSpPr>
        <p:spPr>
          <a:xfrm>
            <a:off x="12143216" y="3771900"/>
            <a:ext cx="2487183" cy="811310"/>
          </a:xfrm>
          <a:prstGeom prst="wedgeRoundRectCallout">
            <a:avLst>
              <a:gd name="adj1" fmla="val 116622"/>
              <a:gd name="adj2" fmla="val 187854"/>
              <a:gd name="adj3" fmla="val 16667"/>
            </a:avLst>
          </a:prstGeom>
          <a:solidFill>
            <a:srgbClr val="FFD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취소 버튼 </a:t>
            </a:r>
            <a:r>
              <a:rPr lang="ko-KR" altLang="en-US" sz="2000" dirty="0" err="1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클릭시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 취소 되는 기능 구현</a:t>
            </a: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EFB5126E-D820-4C4D-AFA3-C3F948B9D952}"/>
              </a:ext>
            </a:extLst>
          </p:cNvPr>
          <p:cNvSpPr/>
          <p:nvPr/>
        </p:nvSpPr>
        <p:spPr>
          <a:xfrm>
            <a:off x="3657601" y="4093735"/>
            <a:ext cx="2487183" cy="811310"/>
          </a:xfrm>
          <a:prstGeom prst="wedgeRoundRectCallout">
            <a:avLst>
              <a:gd name="adj1" fmla="val 108657"/>
              <a:gd name="adj2" fmla="val 227301"/>
              <a:gd name="adj3" fmla="val 16667"/>
            </a:avLst>
          </a:prstGeom>
          <a:solidFill>
            <a:srgbClr val="FFD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취소 버튼 </a:t>
            </a:r>
            <a:r>
              <a:rPr lang="ko-KR" altLang="en-US" sz="2000" dirty="0" err="1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클릭시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 취소 되는 기능 구현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1406F8-946F-48FE-B232-C8C05053F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626" y="6667500"/>
            <a:ext cx="4501142" cy="186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BA4818-2D14-4F8A-9FD5-B4A0EE473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368" y="756509"/>
            <a:ext cx="5142872" cy="509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89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973955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7">
            <a:extLst>
              <a:ext uri="{FF2B5EF4-FFF2-40B4-BE49-F238E27FC236}">
                <a16:creationId xmlns:a16="http://schemas.microsoft.com/office/drawing/2014/main" id="{F8E83E4C-B043-4719-A3AD-075743EE1224}"/>
              </a:ext>
            </a:extLst>
          </p:cNvPr>
          <p:cNvSpPr txBox="1"/>
          <p:nvPr/>
        </p:nvSpPr>
        <p:spPr>
          <a:xfrm>
            <a:off x="13320327" y="268451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잘하조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</a:t>
            </a:r>
          </a:p>
        </p:txBody>
      </p:sp>
      <p:pic>
        <p:nvPicPr>
          <p:cNvPr id="6" name="0905(1)">
            <a:hlinkClick r:id="" action="ppaction://media"/>
            <a:extLst>
              <a:ext uri="{FF2B5EF4-FFF2-40B4-BE49-F238E27FC236}">
                <a16:creationId xmlns:a16="http://schemas.microsoft.com/office/drawing/2014/main" id="{8CB5F962-3DA5-4F71-916B-8B3BBEA450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0799" y="979577"/>
            <a:ext cx="16418894" cy="8278724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521" r="-11307"/>
            </a:stretch>
          </a:blipFill>
        </p:spPr>
      </p:sp>
    </p:spTree>
    <p:extLst>
      <p:ext uri="{BB962C8B-B14F-4D97-AF65-F5344CB8AC3E}">
        <p14:creationId xmlns:p14="http://schemas.microsoft.com/office/powerpoint/2010/main" val="7022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96"/>
    </mc:Choice>
    <mc:Fallback xmlns="">
      <p:transition spd="slow" advTm="78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184660" y="3546661"/>
            <a:ext cx="13918680" cy="868643"/>
            <a:chOff x="0" y="0"/>
            <a:chExt cx="2361775" cy="2036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84660" y="4802980"/>
            <a:ext cx="13918680" cy="868643"/>
            <a:chOff x="0" y="0"/>
            <a:chExt cx="2361775" cy="2036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84660" y="6062149"/>
            <a:ext cx="13918680" cy="868643"/>
            <a:chOff x="0" y="0"/>
            <a:chExt cx="2361775" cy="2036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2646637" y="5066423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2646637" y="6283833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2184660" y="7321317"/>
            <a:ext cx="13918679" cy="1347850"/>
            <a:chOff x="0" y="0"/>
            <a:chExt cx="3262641" cy="31594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262641" cy="315946"/>
            </a:xfrm>
            <a:custGeom>
              <a:avLst/>
              <a:gdLst/>
              <a:ahLst/>
              <a:cxnLst/>
              <a:rect l="l" t="t" r="r" b="b"/>
              <a:pathLst>
                <a:path w="3262641" h="315946">
                  <a:moveTo>
                    <a:pt x="0" y="0"/>
                  </a:moveTo>
                  <a:lnTo>
                    <a:pt x="3262641" y="0"/>
                  </a:lnTo>
                  <a:lnTo>
                    <a:pt x="3262641" y="315946"/>
                  </a:lnTo>
                  <a:lnTo>
                    <a:pt x="0" y="315946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262641" cy="36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614515" y="1753642"/>
            <a:ext cx="9058971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발전 방향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 잘하조?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819405" y="3672943"/>
            <a:ext cx="13165694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800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리액트</a:t>
            </a:r>
            <a:r>
              <a:rPr lang="ko-KR" altLang="en-US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캘린더 라이브러리를 사용해 기능을 구현하는 코드를 새롭게 접함</a:t>
            </a:r>
            <a:endParaRPr lang="en-US" sz="2800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819405" y="4929263"/>
            <a:ext cx="13165693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새로운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코드의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적극적인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활용을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통한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차별화 된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MEDICLICK프로젝트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기능을 구현함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819405" y="6188432"/>
            <a:ext cx="13165693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진행 중 데이터베이스 쿼리문에 대해 더욱 </a:t>
            </a: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깊이있게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이해할 수 있게 됨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600658" y="7392513"/>
            <a:ext cx="13086682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잘하조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는 추후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MEDICLICK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프로젝트를 작업하며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사용자에게 예약 확인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안내메세지를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띄우는기능과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회원가입시에 보안 관련 부분을 더 보완해서 웹사이트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실행시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사용자가 더욱 편리함을 느낄 수 있도록 다양한 코드들을 계속해서 배우고 성장할 예정입니다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0" name="AutoShape 16">
            <a:extLst>
              <a:ext uri="{FF2B5EF4-FFF2-40B4-BE49-F238E27FC236}">
                <a16:creationId xmlns:a16="http://schemas.microsoft.com/office/drawing/2014/main" id="{09D75C96-9D52-4110-8401-3B6E92DDC435}"/>
              </a:ext>
            </a:extLst>
          </p:cNvPr>
          <p:cNvSpPr/>
          <p:nvPr/>
        </p:nvSpPr>
        <p:spPr>
          <a:xfrm>
            <a:off x="2600659" y="3771900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86082" y="3809224"/>
            <a:ext cx="6915837" cy="165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28"/>
              </a:lnSpc>
              <a:spcBef>
                <a:spcPct val="0"/>
              </a:spcBef>
            </a:pPr>
            <a:r>
              <a:rPr lang="en-US" sz="10099" u="none" strike="noStrike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Q &amp; 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 잘하조?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44232" y="5833124"/>
            <a:ext cx="8399535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프로젝트에 대해 궁금한 점은 질문해주세요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27389" y="8527797"/>
            <a:ext cx="3173888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그린컴퓨터 아카데미 / 2조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06704" y="8527797"/>
            <a:ext cx="3016821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 잘하조? - 제 1 PPT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H="1" flipV="1">
            <a:off x="7189879" y="8603997"/>
            <a:ext cx="0" cy="312039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 flipV="1">
            <a:off x="10669583" y="8603997"/>
            <a:ext cx="0" cy="312039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0964858" y="8527797"/>
            <a:ext cx="2542085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실시간 예약 화면 구현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 잘하조?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27389" y="8527797"/>
            <a:ext cx="3173888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그린컴퓨터 아카데미 / 2조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06704" y="8527797"/>
            <a:ext cx="3016821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 잘하조? - 제 1 PPT</a:t>
            </a:r>
          </a:p>
        </p:txBody>
      </p:sp>
      <p:sp>
        <p:nvSpPr>
          <p:cNvPr id="9" name="AutoShape 9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 flipV="1">
            <a:off x="7189879" y="8603997"/>
            <a:ext cx="0" cy="312039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H="1" flipV="1">
            <a:off x="10669583" y="8603997"/>
            <a:ext cx="0" cy="312039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0964858" y="8527797"/>
            <a:ext cx="2542085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실시간 예약 화면 구현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60313" y="4253482"/>
            <a:ext cx="9567375" cy="165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28"/>
              </a:lnSpc>
            </a:pPr>
            <a:r>
              <a:rPr lang="en-US" sz="10099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86082" y="2633687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목   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 잘하조?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618588" y="4642970"/>
            <a:ext cx="5090436" cy="887178"/>
            <a:chOff x="0" y="0"/>
            <a:chExt cx="1340691" cy="2336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78976" y="4644226"/>
            <a:ext cx="5090436" cy="887178"/>
            <a:chOff x="0" y="0"/>
            <a:chExt cx="1340691" cy="2336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618588" y="5837460"/>
            <a:ext cx="5090436" cy="887178"/>
            <a:chOff x="0" y="0"/>
            <a:chExt cx="1340691" cy="2336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78976" y="5838717"/>
            <a:ext cx="5090436" cy="887178"/>
            <a:chOff x="0" y="0"/>
            <a:chExt cx="1340691" cy="2336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618588" y="7029439"/>
            <a:ext cx="5090436" cy="887178"/>
            <a:chOff x="0" y="0"/>
            <a:chExt cx="1340691" cy="2336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78976" y="7030695"/>
            <a:ext cx="5090436" cy="887178"/>
            <a:chOff x="0" y="0"/>
            <a:chExt cx="1340691" cy="23366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813571" y="4778520"/>
            <a:ext cx="3245306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그룹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소개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773960" y="4779776"/>
            <a:ext cx="349868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성과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813571" y="5973011"/>
            <a:ext cx="3245306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소개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773960" y="5974267"/>
            <a:ext cx="349868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발전 방향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813571" y="7164989"/>
            <a:ext cx="3245306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773960" y="7166245"/>
            <a:ext cx="349868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Q&amp;A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937294" y="4778520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897682" y="4779776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937294" y="5973011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97682" y="5974267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937294" y="7164989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897682" y="7166245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3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998313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104549" y="3457979"/>
            <a:ext cx="3347304" cy="4962768"/>
            <a:chOff x="0" y="0"/>
            <a:chExt cx="784633" cy="11633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686082" y="3457979"/>
            <a:ext cx="3347304" cy="4962768"/>
            <a:chOff x="0" y="0"/>
            <a:chExt cx="784633" cy="11633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71510" y="3457979"/>
            <a:ext cx="3347304" cy="4962768"/>
            <a:chOff x="0" y="0"/>
            <a:chExt cx="784633" cy="11633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56939" y="3457979"/>
            <a:ext cx="3347304" cy="4962768"/>
            <a:chOff x="0" y="0"/>
            <a:chExt cx="784633" cy="116331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866804" y="3624969"/>
            <a:ext cx="2985858" cy="3017065"/>
            <a:chOff x="0" y="0"/>
            <a:chExt cx="462588" cy="347405"/>
          </a:xfrm>
          <a:blipFill>
            <a:blip r:embed="rId5"/>
            <a:stretch>
              <a:fillRect l="-14000" r="-11307"/>
            </a:stretch>
          </a:blip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462588" cy="347405"/>
            </a:xfrm>
            <a:custGeom>
              <a:avLst/>
              <a:gdLst/>
              <a:ahLst/>
              <a:cxnLst/>
              <a:rect l="l" t="t" r="r" b="b"/>
              <a:pathLst>
                <a:path w="462588" h="347405">
                  <a:moveTo>
                    <a:pt x="0" y="0"/>
                  </a:moveTo>
                  <a:lnTo>
                    <a:pt x="462588" y="0"/>
                  </a:lnTo>
                  <a:lnTo>
                    <a:pt x="462588" y="347405"/>
                  </a:lnTo>
                  <a:lnTo>
                    <a:pt x="0" y="347405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9452233" y="3624969"/>
            <a:ext cx="2985858" cy="3017065"/>
            <a:chOff x="0" y="0"/>
            <a:chExt cx="462588" cy="347405"/>
          </a:xfrm>
          <a:blipFill>
            <a:blip r:embed="rId6"/>
            <a:stretch>
              <a:fillRect/>
            </a:stretch>
          </a:blipFill>
        </p:grpSpPr>
        <p:sp>
          <p:nvSpPr>
            <p:cNvPr id="23" name="Freeform 23"/>
            <p:cNvSpPr/>
            <p:nvPr/>
          </p:nvSpPr>
          <p:spPr>
            <a:xfrm>
              <a:off x="0" y="0"/>
              <a:ext cx="462588" cy="347405"/>
            </a:xfrm>
            <a:custGeom>
              <a:avLst/>
              <a:gdLst/>
              <a:ahLst/>
              <a:cxnLst/>
              <a:rect l="l" t="t" r="r" b="b"/>
              <a:pathLst>
                <a:path w="462588" h="347405">
                  <a:moveTo>
                    <a:pt x="0" y="0"/>
                  </a:moveTo>
                  <a:lnTo>
                    <a:pt x="462588" y="0"/>
                  </a:lnTo>
                  <a:lnTo>
                    <a:pt x="462588" y="347405"/>
                  </a:lnTo>
                  <a:lnTo>
                    <a:pt x="0" y="347405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</p:sp>
      </p:grpSp>
      <p:sp>
        <p:nvSpPr>
          <p:cNvPr id="26" name="AutoShape 26"/>
          <p:cNvSpPr/>
          <p:nvPr/>
        </p:nvSpPr>
        <p:spPr>
          <a:xfrm>
            <a:off x="3607853" y="6739432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7189385" y="6739432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0774814" y="6739432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14360242" y="6739432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5686082" y="1753642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그룹 소개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 잘하조?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99274" y="6623227"/>
            <a:ext cx="110305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김현경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980807" y="6623227"/>
            <a:ext cx="110305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유지현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566235" y="6623227"/>
            <a:ext cx="110305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서은송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151664" y="6623227"/>
            <a:ext cx="110305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민정흠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791303" y="6734860"/>
            <a:ext cx="1319056" cy="3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9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 팀장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372835" y="6734860"/>
            <a:ext cx="1319056" cy="3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 팀원</a:t>
            </a:r>
            <a:endParaRPr lang="en-US" sz="19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958264" y="6734860"/>
            <a:ext cx="1319056" cy="3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 팀원</a:t>
            </a:r>
            <a:endParaRPr lang="en-US" altLang="ko-KR" sz="19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4543692" y="6734860"/>
            <a:ext cx="1319056" cy="3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 팀원</a:t>
            </a:r>
            <a:endParaRPr lang="en-US" altLang="ko-KR" sz="19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285272" y="7215289"/>
            <a:ext cx="2871856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예약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MVC</a:t>
            </a: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예약 페이지 구현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진료 차트 페이지 구현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5866803" y="7215925"/>
            <a:ext cx="3109981" cy="1597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메인 페이지 디자인 레이아웃</a:t>
            </a:r>
            <a:endParaRPr lang="en-US" altLang="ko-KR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285750" indent="-28575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로그인 페이지 구현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285750" indent="-28575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예약 리스트 페이지 구현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285750" indent="-28575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endParaRPr lang="en-US" sz="16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9452232" y="7215925"/>
            <a:ext cx="3082083" cy="1194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진료과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MVC</a:t>
            </a: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의료진 </a:t>
            </a:r>
            <a:r>
              <a:rPr lang="en-US" altLang="ko-KR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/ </a:t>
            </a:r>
            <a:r>
              <a:rPr lang="ko-KR" altLang="en-US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진료과</a:t>
            </a:r>
            <a:r>
              <a:rPr lang="ko-KR" altLang="en-US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페이지 구현</a:t>
            </a:r>
            <a:endParaRPr lang="en-US" altLang="ko-KR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게시판 페이지 구현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3037662" y="7215925"/>
            <a:ext cx="2871856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의사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/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환자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MVC</a:t>
            </a: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회원가입 페이지 구현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2285272" y="3624969"/>
            <a:ext cx="2985858" cy="3017065"/>
            <a:chOff x="0" y="0"/>
            <a:chExt cx="462588" cy="347405"/>
          </a:xfrm>
          <a:blipFill dpi="0" rotWithShape="1">
            <a:blip r:embed="rId7"/>
            <a:srcRect/>
            <a:stretch>
              <a:fillRect l="-14000" r="-11307"/>
            </a:stretch>
          </a:blip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2588" cy="347405"/>
            </a:xfrm>
            <a:custGeom>
              <a:avLst/>
              <a:gdLst/>
              <a:ahLst/>
              <a:cxnLst/>
              <a:rect l="l" t="t" r="r" b="b"/>
              <a:pathLst>
                <a:path w="462588" h="347405">
                  <a:moveTo>
                    <a:pt x="0" y="0"/>
                  </a:moveTo>
                  <a:lnTo>
                    <a:pt x="462588" y="0"/>
                  </a:lnTo>
                  <a:lnTo>
                    <a:pt x="462588" y="347405"/>
                  </a:lnTo>
                  <a:lnTo>
                    <a:pt x="0" y="347405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</p:sp>
      </p:grpSp>
      <p:grpSp>
        <p:nvGrpSpPr>
          <p:cNvPr id="46" name="Group 22">
            <a:extLst>
              <a:ext uri="{FF2B5EF4-FFF2-40B4-BE49-F238E27FC236}">
                <a16:creationId xmlns:a16="http://schemas.microsoft.com/office/drawing/2014/main" id="{AD8A2033-2D7C-4D14-B910-DBFDE743537A}"/>
              </a:ext>
            </a:extLst>
          </p:cNvPr>
          <p:cNvGrpSpPr/>
          <p:nvPr/>
        </p:nvGrpSpPr>
        <p:grpSpPr>
          <a:xfrm>
            <a:off x="13016870" y="3631954"/>
            <a:ext cx="2985858" cy="3017065"/>
            <a:chOff x="0" y="0"/>
            <a:chExt cx="462588" cy="347405"/>
          </a:xfrm>
          <a:blipFill dpi="0" rotWithShape="1">
            <a:blip r:embed="rId8"/>
            <a:srcRect/>
            <a:stretch>
              <a:fillRect l="-9000" t="-1000" b="-4000"/>
            </a:stretch>
          </a:blipFill>
        </p:grpSpPr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6C19EF02-D369-4989-B957-DC7C2A99F710}"/>
                </a:ext>
              </a:extLst>
            </p:cNvPr>
            <p:cNvSpPr/>
            <p:nvPr/>
          </p:nvSpPr>
          <p:spPr>
            <a:xfrm>
              <a:off x="0" y="0"/>
              <a:ext cx="462588" cy="347405"/>
            </a:xfrm>
            <a:custGeom>
              <a:avLst/>
              <a:gdLst/>
              <a:ahLst/>
              <a:cxnLst/>
              <a:rect l="l" t="t" r="r" b="b"/>
              <a:pathLst>
                <a:path w="462588" h="347405">
                  <a:moveTo>
                    <a:pt x="0" y="0"/>
                  </a:moveTo>
                  <a:lnTo>
                    <a:pt x="462588" y="0"/>
                  </a:lnTo>
                  <a:lnTo>
                    <a:pt x="462588" y="347405"/>
                  </a:lnTo>
                  <a:lnTo>
                    <a:pt x="0" y="347405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249442" y="3635342"/>
            <a:ext cx="8712529" cy="4962768"/>
            <a:chOff x="0" y="0"/>
            <a:chExt cx="2042281" cy="11633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42281" cy="1163310"/>
            </a:xfrm>
            <a:custGeom>
              <a:avLst/>
              <a:gdLst/>
              <a:ahLst/>
              <a:cxnLst/>
              <a:rect l="l" t="t" r="r" b="b"/>
              <a:pathLst>
                <a:path w="2042281" h="1163310">
                  <a:moveTo>
                    <a:pt x="0" y="0"/>
                  </a:moveTo>
                  <a:lnTo>
                    <a:pt x="2042281" y="0"/>
                  </a:lnTo>
                  <a:lnTo>
                    <a:pt x="2042281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042281" cy="123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26029" y="3635342"/>
            <a:ext cx="4744706" cy="4962768"/>
            <a:chOff x="0" y="0"/>
            <a:chExt cx="735079" cy="7688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5079" cy="768863"/>
            </a:xfrm>
            <a:custGeom>
              <a:avLst/>
              <a:gdLst/>
              <a:ahLst/>
              <a:cxnLst/>
              <a:rect l="l" t="t" r="r" b="b"/>
              <a:pathLst>
                <a:path w="735079" h="768863">
                  <a:moveTo>
                    <a:pt x="0" y="0"/>
                  </a:moveTo>
                  <a:lnTo>
                    <a:pt x="735079" y="0"/>
                  </a:lnTo>
                  <a:lnTo>
                    <a:pt x="735079" y="768863"/>
                  </a:lnTo>
                  <a:lnTo>
                    <a:pt x="0" y="7688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5686082" y="1753642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 잘하조?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63156" y="5172508"/>
            <a:ext cx="7485100" cy="325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소개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이번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Mediclick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프로젝트는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암센터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홈페이지에서 실시간으로 예약을 가능하도록 하는 데에 초점을 맞추어 진행되었습니다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</a:p>
          <a:p>
            <a:pPr marL="342900" indent="-342900" algn="just">
              <a:lnSpc>
                <a:spcPts val="3213"/>
              </a:lnSpc>
              <a:buFontTx/>
              <a:buChar char="-"/>
            </a:pP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</a:pP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주제 선정 이유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실시간 예약 기능을 구현하면서 새로운 코드를 접할 수 있다는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점이 우선 순위였으며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또한 이 주제에서 로그인과 같은 권한 기능 등 해당 페이지를 모두 구현하는 방향으로 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배울 점이 많다고 생각하여 이 주제를 선정하게 되었습니다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7863156" y="4123090"/>
            <a:ext cx="7485100" cy="868643"/>
            <a:chOff x="0" y="0"/>
            <a:chExt cx="1754563" cy="2036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436468" y="4249373"/>
            <a:ext cx="691178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Mediclick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프로젝트 실시간 예약 화면 구현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8164880" y="4365578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DB761C47-5820-4696-9694-40F48650E376}"/>
              </a:ext>
            </a:extLst>
          </p:cNvPr>
          <p:cNvSpPr txBox="1"/>
          <p:nvPr/>
        </p:nvSpPr>
        <p:spPr>
          <a:xfrm>
            <a:off x="2488582" y="3664475"/>
            <a:ext cx="4419600" cy="4898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목표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Mediclick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의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목표는 실시간 예약 기능 구현 및 예약 현황 조회 기능 등이 있습니다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</a:p>
          <a:p>
            <a:pPr algn="just">
              <a:lnSpc>
                <a:spcPts val="3213"/>
              </a:lnSpc>
            </a:pP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사용자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</a:pP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1 ) </a:t>
            </a:r>
            <a:r>
              <a:rPr lang="ko-KR" altLang="en-US" sz="2100" dirty="0">
                <a:solidFill>
                  <a:srgbClr val="FF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실시간 진료 예약 기능 구현</a:t>
            </a:r>
            <a:endParaRPr lang="en-US" altLang="ko-KR" sz="2100" dirty="0">
              <a:solidFill>
                <a:srgbClr val="FF0000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2 )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사용자 예약 현황 조회 페이지 구현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3)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예약 취소 기능 구현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</a:pP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342900" indent="-342900" algn="just">
              <a:lnSpc>
                <a:spcPts val="3213"/>
              </a:lnSpc>
              <a:buFontTx/>
              <a:buChar char="-"/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관리자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</a:pP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1 )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예약 현황 스케줄 조회 기능 구현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</a:pP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2 )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예약 취소 기능 구현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603620" y="4022607"/>
            <a:ext cx="3062659" cy="2051062"/>
            <a:chOff x="0" y="0"/>
            <a:chExt cx="717910" cy="4807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7910" cy="480784"/>
            </a:xfrm>
            <a:custGeom>
              <a:avLst/>
              <a:gdLst/>
              <a:ahLst/>
              <a:cxnLst/>
              <a:rect l="l" t="t" r="r" b="b"/>
              <a:pathLst>
                <a:path w="717910" h="480784">
                  <a:moveTo>
                    <a:pt x="0" y="0"/>
                  </a:moveTo>
                  <a:lnTo>
                    <a:pt x="717910" y="0"/>
                  </a:lnTo>
                  <a:lnTo>
                    <a:pt x="717910" y="480784"/>
                  </a:lnTo>
                  <a:lnTo>
                    <a:pt x="0" y="480784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717910" cy="556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43953" y="4022607"/>
            <a:ext cx="3062659" cy="2051062"/>
            <a:chOff x="0" y="0"/>
            <a:chExt cx="717910" cy="4807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7910" cy="480784"/>
            </a:xfrm>
            <a:custGeom>
              <a:avLst/>
              <a:gdLst/>
              <a:ahLst/>
              <a:cxnLst/>
              <a:rect l="l" t="t" r="r" b="b"/>
              <a:pathLst>
                <a:path w="717910" h="480784">
                  <a:moveTo>
                    <a:pt x="0" y="0"/>
                  </a:moveTo>
                  <a:lnTo>
                    <a:pt x="717910" y="0"/>
                  </a:lnTo>
                  <a:lnTo>
                    <a:pt x="717910" y="480784"/>
                  </a:lnTo>
                  <a:lnTo>
                    <a:pt x="0" y="480784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717910" cy="556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82837" y="4022607"/>
            <a:ext cx="3062659" cy="2051062"/>
            <a:chOff x="0" y="0"/>
            <a:chExt cx="717910" cy="48078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17910" cy="480784"/>
            </a:xfrm>
            <a:custGeom>
              <a:avLst/>
              <a:gdLst/>
              <a:ahLst/>
              <a:cxnLst/>
              <a:rect l="l" t="t" r="r" b="b"/>
              <a:pathLst>
                <a:path w="717910" h="480784">
                  <a:moveTo>
                    <a:pt x="0" y="0"/>
                  </a:moveTo>
                  <a:lnTo>
                    <a:pt x="717910" y="0"/>
                  </a:lnTo>
                  <a:lnTo>
                    <a:pt x="717910" y="480784"/>
                  </a:lnTo>
                  <a:lnTo>
                    <a:pt x="0" y="480784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717910" cy="556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21721" y="4022607"/>
            <a:ext cx="3062659" cy="2051062"/>
            <a:chOff x="0" y="0"/>
            <a:chExt cx="717910" cy="4807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17910" cy="480784"/>
            </a:xfrm>
            <a:custGeom>
              <a:avLst/>
              <a:gdLst/>
              <a:ahLst/>
              <a:cxnLst/>
              <a:rect l="l" t="t" r="r" b="b"/>
              <a:pathLst>
                <a:path w="717910" h="480784">
                  <a:moveTo>
                    <a:pt x="0" y="0"/>
                  </a:moveTo>
                  <a:lnTo>
                    <a:pt x="717910" y="0"/>
                  </a:lnTo>
                  <a:lnTo>
                    <a:pt x="717910" y="480784"/>
                  </a:lnTo>
                  <a:lnTo>
                    <a:pt x="0" y="480784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717910" cy="556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603620" y="6035827"/>
            <a:ext cx="3062659" cy="887178"/>
            <a:chOff x="0" y="0"/>
            <a:chExt cx="717910" cy="20796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17910" cy="207961"/>
            </a:xfrm>
            <a:custGeom>
              <a:avLst/>
              <a:gdLst/>
              <a:ahLst/>
              <a:cxnLst/>
              <a:rect l="l" t="t" r="r" b="b"/>
              <a:pathLst>
                <a:path w="717910" h="207961">
                  <a:moveTo>
                    <a:pt x="0" y="0"/>
                  </a:moveTo>
                  <a:lnTo>
                    <a:pt x="717910" y="0"/>
                  </a:lnTo>
                  <a:lnTo>
                    <a:pt x="717910" y="207961"/>
                  </a:lnTo>
                  <a:lnTo>
                    <a:pt x="0" y="207961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717910" cy="255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943953" y="6035827"/>
            <a:ext cx="3062659" cy="887178"/>
            <a:chOff x="0" y="0"/>
            <a:chExt cx="717910" cy="20796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17910" cy="207961"/>
            </a:xfrm>
            <a:custGeom>
              <a:avLst/>
              <a:gdLst/>
              <a:ahLst/>
              <a:cxnLst/>
              <a:rect l="l" t="t" r="r" b="b"/>
              <a:pathLst>
                <a:path w="717910" h="207961">
                  <a:moveTo>
                    <a:pt x="0" y="0"/>
                  </a:moveTo>
                  <a:lnTo>
                    <a:pt x="717910" y="0"/>
                  </a:lnTo>
                  <a:lnTo>
                    <a:pt x="717910" y="207961"/>
                  </a:lnTo>
                  <a:lnTo>
                    <a:pt x="0" y="207961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717910" cy="255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282837" y="6035827"/>
            <a:ext cx="3062659" cy="887178"/>
            <a:chOff x="0" y="0"/>
            <a:chExt cx="717910" cy="20796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17910" cy="207961"/>
            </a:xfrm>
            <a:custGeom>
              <a:avLst/>
              <a:gdLst/>
              <a:ahLst/>
              <a:cxnLst/>
              <a:rect l="l" t="t" r="r" b="b"/>
              <a:pathLst>
                <a:path w="717910" h="207961">
                  <a:moveTo>
                    <a:pt x="0" y="0"/>
                  </a:moveTo>
                  <a:lnTo>
                    <a:pt x="717910" y="0"/>
                  </a:lnTo>
                  <a:lnTo>
                    <a:pt x="717910" y="207961"/>
                  </a:lnTo>
                  <a:lnTo>
                    <a:pt x="0" y="207961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717910" cy="255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621721" y="6035827"/>
            <a:ext cx="3062659" cy="887178"/>
            <a:chOff x="0" y="0"/>
            <a:chExt cx="717910" cy="20796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17910" cy="207961"/>
            </a:xfrm>
            <a:custGeom>
              <a:avLst/>
              <a:gdLst/>
              <a:ahLst/>
              <a:cxnLst/>
              <a:rect l="l" t="t" r="r" b="b"/>
              <a:pathLst>
                <a:path w="717910" h="207961">
                  <a:moveTo>
                    <a:pt x="0" y="0"/>
                  </a:moveTo>
                  <a:lnTo>
                    <a:pt x="717910" y="0"/>
                  </a:lnTo>
                  <a:lnTo>
                    <a:pt x="717910" y="207961"/>
                  </a:lnTo>
                  <a:lnTo>
                    <a:pt x="0" y="207961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717910" cy="255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31"/>
          <p:cNvGrpSpPr/>
          <p:nvPr/>
        </p:nvGrpSpPr>
        <p:grpSpPr>
          <a:xfrm>
            <a:off x="3770623" y="7831546"/>
            <a:ext cx="728653" cy="72865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F60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110956" y="7831546"/>
            <a:ext cx="728653" cy="728653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F60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449840" y="7831546"/>
            <a:ext cx="728653" cy="728653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F60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3788724" y="7831546"/>
            <a:ext cx="728653" cy="728653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F60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5105400" y="1753642"/>
            <a:ext cx="8077200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진행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과정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 잘하조?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873697" y="4374792"/>
            <a:ext cx="2420159" cy="1209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기획 및 프로젝트명 선정</a:t>
            </a:r>
            <a:endParaRPr lang="en-US" altLang="ko-KR" sz="2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외부 데이터 수집</a:t>
            </a:r>
            <a:endParaRPr lang="en-US" sz="2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6197304" y="4376099"/>
            <a:ext cx="2554505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데이터베이스 설계</a:t>
            </a:r>
            <a:endParaRPr lang="en-US" altLang="ko-KR" sz="2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기본적인 레이아웃 설계</a:t>
            </a:r>
            <a:endParaRPr lang="en-US" altLang="ko-KR" sz="2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9613750" y="4276116"/>
            <a:ext cx="2376925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목표 시스템 설계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리액트로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세부 서비스 기능 구현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2934676" y="4276116"/>
            <a:ext cx="2436748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기능 구현 완성 및 실행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세부 디자인 작업 마무리 수정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2603620" y="6171377"/>
            <a:ext cx="3062659" cy="48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사전 기획 및 데이터 수집</a:t>
            </a:r>
            <a:endParaRPr lang="en-US" sz="2000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5943953" y="6171377"/>
            <a:ext cx="30626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모델링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9282837" y="6171377"/>
            <a:ext cx="30626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서비스 기능 구축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2621721" y="6171377"/>
            <a:ext cx="30626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실행 및 마무리 작업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53" name="AutoShape 53"/>
          <p:cNvSpPr/>
          <p:nvPr/>
        </p:nvSpPr>
        <p:spPr>
          <a:xfrm>
            <a:off x="4144474" y="6923005"/>
            <a:ext cx="0" cy="908541"/>
          </a:xfrm>
          <a:prstGeom prst="line">
            <a:avLst/>
          </a:prstGeom>
          <a:ln w="19050" cap="flat">
            <a:solidFill>
              <a:srgbClr val="34332C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>
            <a:off x="7465033" y="6923005"/>
            <a:ext cx="0" cy="908541"/>
          </a:xfrm>
          <a:prstGeom prst="line">
            <a:avLst/>
          </a:prstGeom>
          <a:ln w="19050" cap="flat">
            <a:solidFill>
              <a:srgbClr val="34332C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5" name="AutoShape 55"/>
          <p:cNvSpPr/>
          <p:nvPr/>
        </p:nvSpPr>
        <p:spPr>
          <a:xfrm>
            <a:off x="10823692" y="6923005"/>
            <a:ext cx="0" cy="908541"/>
          </a:xfrm>
          <a:prstGeom prst="line">
            <a:avLst/>
          </a:prstGeom>
          <a:ln w="19050" cap="flat">
            <a:solidFill>
              <a:srgbClr val="34332C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6" name="AutoShape 56"/>
          <p:cNvSpPr/>
          <p:nvPr/>
        </p:nvSpPr>
        <p:spPr>
          <a:xfrm>
            <a:off x="14143526" y="6923005"/>
            <a:ext cx="0" cy="908541"/>
          </a:xfrm>
          <a:prstGeom prst="line">
            <a:avLst/>
          </a:prstGeom>
          <a:ln w="19050" cap="flat">
            <a:solidFill>
              <a:srgbClr val="34332C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7" name="TextBox 57"/>
          <p:cNvSpPr txBox="1"/>
          <p:nvPr/>
        </p:nvSpPr>
        <p:spPr>
          <a:xfrm>
            <a:off x="3877445" y="7887833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207528" y="7887833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535184" y="7887833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886021" y="7887833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86082" y="1753642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성과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잘하조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43000" y="3251056"/>
            <a:ext cx="16078199" cy="5568758"/>
            <a:chOff x="0" y="0"/>
            <a:chExt cx="3403867" cy="1305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03867" cy="1305358"/>
            </a:xfrm>
            <a:custGeom>
              <a:avLst/>
              <a:gdLst/>
              <a:ahLst/>
              <a:cxnLst/>
              <a:rect l="l" t="t" r="r" b="b"/>
              <a:pathLst>
                <a:path w="3403867" h="1305358">
                  <a:moveTo>
                    <a:pt x="0" y="0"/>
                  </a:moveTo>
                  <a:lnTo>
                    <a:pt x="3403867" y="0"/>
                  </a:lnTo>
                  <a:lnTo>
                    <a:pt x="3403867" y="1305358"/>
                  </a:lnTo>
                  <a:lnTo>
                    <a:pt x="0" y="1305358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3403867" cy="1381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6">
            <a:extLst>
              <a:ext uri="{FF2B5EF4-FFF2-40B4-BE49-F238E27FC236}">
                <a16:creationId xmlns:a16="http://schemas.microsoft.com/office/drawing/2014/main" id="{398D3D43-5C5A-4F67-9527-A7CC8D6C2031}"/>
              </a:ext>
            </a:extLst>
          </p:cNvPr>
          <p:cNvGrpSpPr/>
          <p:nvPr/>
        </p:nvGrpSpPr>
        <p:grpSpPr>
          <a:xfrm>
            <a:off x="1371600" y="3699376"/>
            <a:ext cx="13918680" cy="868643"/>
            <a:chOff x="0" y="0"/>
            <a:chExt cx="2361775" cy="203616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4228DB31-C127-4C99-906C-B442AB7F448B}"/>
                </a:ext>
              </a:extLst>
            </p:cNvPr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42A13679-F2C0-466C-BAAB-4C006929798A}"/>
                </a:ext>
              </a:extLst>
            </p:cNvPr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TextBox 25">
            <a:extLst>
              <a:ext uri="{FF2B5EF4-FFF2-40B4-BE49-F238E27FC236}">
                <a16:creationId xmlns:a16="http://schemas.microsoft.com/office/drawing/2014/main" id="{09E50E6C-7DF4-4A65-9C92-3BE1DF2A887B}"/>
              </a:ext>
            </a:extLst>
          </p:cNvPr>
          <p:cNvSpPr txBox="1"/>
          <p:nvPr/>
        </p:nvSpPr>
        <p:spPr>
          <a:xfrm>
            <a:off x="2006345" y="3825658"/>
            <a:ext cx="13165694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새로운 코드를 활용하여 다양한 기능들을 구현할 수 있었다</a:t>
            </a:r>
            <a:r>
              <a:rPr lang="en-US" altLang="ko-KR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</a:t>
            </a:r>
            <a:endParaRPr lang="en-US" sz="2800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6" name="AutoShape 16">
            <a:extLst>
              <a:ext uri="{FF2B5EF4-FFF2-40B4-BE49-F238E27FC236}">
                <a16:creationId xmlns:a16="http://schemas.microsoft.com/office/drawing/2014/main" id="{B3B7A558-A134-4E41-A881-16739304A56B}"/>
              </a:ext>
            </a:extLst>
          </p:cNvPr>
          <p:cNvSpPr/>
          <p:nvPr/>
        </p:nvSpPr>
        <p:spPr>
          <a:xfrm>
            <a:off x="1787599" y="3924615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B14E168B-C627-48F9-B614-CEBB4D513A0A}"/>
              </a:ext>
            </a:extLst>
          </p:cNvPr>
          <p:cNvGrpSpPr/>
          <p:nvPr/>
        </p:nvGrpSpPr>
        <p:grpSpPr>
          <a:xfrm>
            <a:off x="1371600" y="5156129"/>
            <a:ext cx="13918680" cy="1336544"/>
            <a:chOff x="0" y="0"/>
            <a:chExt cx="2361775" cy="203616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F442511-8120-4DF0-AFD1-77D8BD7304FE}"/>
                </a:ext>
              </a:extLst>
            </p:cNvPr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43B43223-14A7-48AC-B80D-AC14D72F78D8}"/>
                </a:ext>
              </a:extLst>
            </p:cNvPr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5" name="TextBox 25">
            <a:extLst>
              <a:ext uri="{FF2B5EF4-FFF2-40B4-BE49-F238E27FC236}">
                <a16:creationId xmlns:a16="http://schemas.microsoft.com/office/drawing/2014/main" id="{37A9D1A2-AB33-4990-939B-B0968C536F98}"/>
              </a:ext>
            </a:extLst>
          </p:cNvPr>
          <p:cNvSpPr txBox="1"/>
          <p:nvPr/>
        </p:nvSpPr>
        <p:spPr>
          <a:xfrm>
            <a:off x="2006345" y="5282411"/>
            <a:ext cx="13165694" cy="1067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800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로그인시</a:t>
            </a:r>
            <a:r>
              <a:rPr lang="ko-KR" altLang="en-US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실시간 예약 란에 기본 정보가 자동입력 되도록 구현</a:t>
            </a:r>
            <a:r>
              <a:rPr lang="en-US" altLang="ko-KR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</a:t>
            </a:r>
            <a:r>
              <a:rPr lang="ko-KR" altLang="en-US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endParaRPr lang="en-US" altLang="ko-KR" sz="2800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사용자에게 편리함을 줄 수 있는 기능을 만들었다</a:t>
            </a:r>
            <a:r>
              <a:rPr lang="en-US" altLang="ko-KR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</a:t>
            </a:r>
            <a:endParaRPr lang="en-US" sz="2800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6" name="AutoShape 16">
            <a:extLst>
              <a:ext uri="{FF2B5EF4-FFF2-40B4-BE49-F238E27FC236}">
                <a16:creationId xmlns:a16="http://schemas.microsoft.com/office/drawing/2014/main" id="{A0171090-903B-48A6-B25C-F0CF9DAAFF43}"/>
              </a:ext>
            </a:extLst>
          </p:cNvPr>
          <p:cNvSpPr/>
          <p:nvPr/>
        </p:nvSpPr>
        <p:spPr>
          <a:xfrm>
            <a:off x="1787599" y="5381368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7" name="Group 6">
            <a:extLst>
              <a:ext uri="{FF2B5EF4-FFF2-40B4-BE49-F238E27FC236}">
                <a16:creationId xmlns:a16="http://schemas.microsoft.com/office/drawing/2014/main" id="{1D9775EA-B09F-443E-93A1-D16932F79BB2}"/>
              </a:ext>
            </a:extLst>
          </p:cNvPr>
          <p:cNvGrpSpPr/>
          <p:nvPr/>
        </p:nvGrpSpPr>
        <p:grpSpPr>
          <a:xfrm>
            <a:off x="1371600" y="7019656"/>
            <a:ext cx="13918680" cy="1336544"/>
            <a:chOff x="0" y="0"/>
            <a:chExt cx="2361775" cy="203616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8E79F0CD-44B0-4E2F-BAA3-3869287E896C}"/>
                </a:ext>
              </a:extLst>
            </p:cNvPr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6CD03255-5D13-4D32-8FAC-62E99F058ED7}"/>
                </a:ext>
              </a:extLst>
            </p:cNvPr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25">
            <a:extLst>
              <a:ext uri="{FF2B5EF4-FFF2-40B4-BE49-F238E27FC236}">
                <a16:creationId xmlns:a16="http://schemas.microsoft.com/office/drawing/2014/main" id="{D8AD6472-183A-4AE1-9250-E628BC41CC7E}"/>
              </a:ext>
            </a:extLst>
          </p:cNvPr>
          <p:cNvSpPr txBox="1"/>
          <p:nvPr/>
        </p:nvSpPr>
        <p:spPr>
          <a:xfrm>
            <a:off x="2006345" y="7145938"/>
            <a:ext cx="13165694" cy="1067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예약 현황 조회 페이지도 구현하여 사용자와</a:t>
            </a:r>
            <a:r>
              <a:rPr lang="en-US" altLang="ko-KR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관리자 모두 간편하게 자신의 스케줄을 확인 하고</a:t>
            </a:r>
            <a:r>
              <a:rPr lang="en-US" altLang="ko-KR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  <a:r>
              <a:rPr lang="ko-KR" altLang="en-US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예약 취소도 할 수 있도록 기능을 구현했다</a:t>
            </a:r>
            <a:r>
              <a:rPr lang="en-US" altLang="ko-KR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</a:t>
            </a:r>
            <a:endParaRPr lang="en-US" sz="2800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51" name="AutoShape 16">
            <a:extLst>
              <a:ext uri="{FF2B5EF4-FFF2-40B4-BE49-F238E27FC236}">
                <a16:creationId xmlns:a16="http://schemas.microsoft.com/office/drawing/2014/main" id="{1E1E7CC2-6102-4212-A53B-11B4569D4122}"/>
              </a:ext>
            </a:extLst>
          </p:cNvPr>
          <p:cNvSpPr/>
          <p:nvPr/>
        </p:nvSpPr>
        <p:spPr>
          <a:xfrm>
            <a:off x="1787599" y="7244895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  <a:blipFill>
            <a:blip r:embed="rId3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grpFill/>
            <a:ln w="19050"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2D700AD5-8C2E-4B02-BE45-3B1059450980}"/>
              </a:ext>
            </a:extLst>
          </p:cNvPr>
          <p:cNvSpPr/>
          <p:nvPr/>
        </p:nvSpPr>
        <p:spPr>
          <a:xfrm flipH="1">
            <a:off x="6059873" y="1106181"/>
            <a:ext cx="3085299" cy="891799"/>
          </a:xfrm>
          <a:prstGeom prst="wedgeRoundRectCallout">
            <a:avLst>
              <a:gd name="adj1" fmla="val 35322"/>
              <a:gd name="adj2" fmla="val 84630"/>
              <a:gd name="adj3" fmla="val 16667"/>
            </a:avLst>
          </a:prstGeom>
          <a:solidFill>
            <a:srgbClr val="FFD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err="1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진료과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 선택 시 </a:t>
            </a:r>
            <a:r>
              <a:rPr lang="ko-KR" altLang="en-US" sz="2000" dirty="0" err="1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진료과목란에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000" dirty="0" err="1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진료과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 등록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950AF1F-E474-4EEF-BCFD-F54B3FF223AA}"/>
              </a:ext>
            </a:extLst>
          </p:cNvPr>
          <p:cNvSpPr txBox="1"/>
          <p:nvPr/>
        </p:nvSpPr>
        <p:spPr>
          <a:xfrm>
            <a:off x="13320327" y="268451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잘하조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F9FFE22-EB7C-4AFA-96FD-DCEEE9597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568" y="3467100"/>
            <a:ext cx="64389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37CAF6A-0091-47DC-B821-9A000EC56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467100"/>
            <a:ext cx="6867525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9F69FCE-B677-4849-8820-5A4BCB48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467100"/>
            <a:ext cx="378142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40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  <a:blipFill>
            <a:blip r:embed="rId3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grpFill/>
            <a:ln w="19050"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3A189140-468F-45CA-AA2B-BD1BF8DE4901}"/>
              </a:ext>
            </a:extLst>
          </p:cNvPr>
          <p:cNvSpPr/>
          <p:nvPr/>
        </p:nvSpPr>
        <p:spPr>
          <a:xfrm>
            <a:off x="14924165" y="2078841"/>
            <a:ext cx="2217252" cy="811310"/>
          </a:xfrm>
          <a:prstGeom prst="wedgeRoundRectCallout">
            <a:avLst>
              <a:gd name="adj1" fmla="val -109512"/>
              <a:gd name="adj2" fmla="val 54485"/>
              <a:gd name="adj3" fmla="val 16667"/>
            </a:avLst>
          </a:prstGeom>
          <a:solidFill>
            <a:srgbClr val="FFD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날짜 미 </a:t>
            </a:r>
            <a:r>
              <a:rPr lang="ko-KR" altLang="en-US" sz="2000" dirty="0" err="1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선택시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 다음날 자동 지정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950AF1F-E474-4EEF-BCFD-F54B3FF223AA}"/>
              </a:ext>
            </a:extLst>
          </p:cNvPr>
          <p:cNvSpPr txBox="1"/>
          <p:nvPr/>
        </p:nvSpPr>
        <p:spPr>
          <a:xfrm>
            <a:off x="13320327" y="268451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잘하조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AF82913-BEA6-465E-9856-7095C49C6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68" y="4052675"/>
            <a:ext cx="8186587" cy="512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7233BEA-3A9F-43D0-B101-B50C348A3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3238500"/>
            <a:ext cx="4191000" cy="162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9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  <a:blipFill>
            <a:blip r:embed="rId3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grpFill/>
            <a:ln w="19050"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F11C7305-6E97-4BBE-8BAF-481193172606}"/>
              </a:ext>
            </a:extLst>
          </p:cNvPr>
          <p:cNvSpPr/>
          <p:nvPr/>
        </p:nvSpPr>
        <p:spPr>
          <a:xfrm>
            <a:off x="1373436" y="3540606"/>
            <a:ext cx="3488551" cy="1334776"/>
          </a:xfrm>
          <a:prstGeom prst="wedgeRoundRectCallout">
            <a:avLst>
              <a:gd name="adj1" fmla="val 98397"/>
              <a:gd name="adj2" fmla="val 55500"/>
              <a:gd name="adj3" fmla="val 16667"/>
            </a:avLst>
          </a:prstGeom>
          <a:solidFill>
            <a:srgbClr val="FFD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1. 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당일 </a:t>
            </a:r>
            <a:r>
              <a:rPr lang="en-US" altLang="ko-KR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/ 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주말 예약 선택 불가</a:t>
            </a:r>
            <a:br>
              <a:rPr lang="en-US" altLang="ko-KR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</a:br>
            <a:r>
              <a:rPr lang="en-US" altLang="ko-KR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2. 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날짜 </a:t>
            </a:r>
            <a:r>
              <a:rPr lang="ko-KR" altLang="en-US" sz="2000" dirty="0" err="1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선택시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000" dirty="0" err="1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예약날짜란에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 선택한 날짜 자동 등록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950AF1F-E474-4EEF-BCFD-F54B3FF223AA}"/>
              </a:ext>
            </a:extLst>
          </p:cNvPr>
          <p:cNvSpPr txBox="1"/>
          <p:nvPr/>
        </p:nvSpPr>
        <p:spPr>
          <a:xfrm>
            <a:off x="13320327" y="268451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잘하조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F59AE2-FB2D-4B30-9D8F-5C3ED6B17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982439"/>
            <a:ext cx="5110688" cy="417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B4BC5EB-7EBB-40DB-BE31-1D79200C1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714500"/>
            <a:ext cx="7467600" cy="518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1ACEFEC-79A0-4DB4-B282-AE8A8D2A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995" y="7099405"/>
            <a:ext cx="7467600" cy="225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10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997</Words>
  <Application>Microsoft Office PowerPoint</Application>
  <PresentationFormat>사용자 지정</PresentationFormat>
  <Paragraphs>162</Paragraphs>
  <Slides>16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Calibri</vt:lpstr>
      <vt:lpstr>맑은 고딕</vt:lpstr>
      <vt:lpstr>210 디딤고딕 Light</vt:lpstr>
      <vt:lpstr>Arial</vt:lpstr>
      <vt:lpstr>210 디딤고딕</vt:lpstr>
      <vt:lpstr>마카롱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노란색 흰색 심플한 마케팅 프로젝트 프레젠테이션</dc:title>
  <dc:creator>GRS</dc:creator>
  <cp:lastModifiedBy>GRS</cp:lastModifiedBy>
  <cp:revision>11</cp:revision>
  <dcterms:created xsi:type="dcterms:W3CDTF">2006-08-16T00:00:00Z</dcterms:created>
  <dcterms:modified xsi:type="dcterms:W3CDTF">2024-09-06T04:33:37Z</dcterms:modified>
  <dc:identifier>DAGPT3S4GPs</dc:identifier>
</cp:coreProperties>
</file>